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OBCHODNÍ PLÁN TRADERA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Plán Na </a:t>
            </a:r>
            <a:r>
              <a:rPr lang="cs-CZ" dirty="0" smtClean="0"/>
              <a:t>36 měsíců S </a:t>
            </a:r>
            <a:r>
              <a:rPr lang="cs-CZ" dirty="0" smtClean="0"/>
              <a:t>počátečním KAPITÁLEM </a:t>
            </a:r>
            <a:r>
              <a:rPr lang="cs-CZ" dirty="0" smtClean="0"/>
              <a:t>10 000czk</a:t>
            </a:r>
          </a:p>
          <a:p>
            <a:r>
              <a:rPr lang="cs-CZ" dirty="0" smtClean="0"/>
              <a:t>1. MĚSÍC 10.000czk………. 36. MĚSÍC 1.531.520czk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149" y="1803400"/>
            <a:ext cx="4049152" cy="269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4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obchodování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obchodování se držíme určitých pravidel:</a:t>
            </a:r>
          </a:p>
          <a:p>
            <a:r>
              <a:rPr lang="cs-CZ" dirty="0" smtClean="0"/>
              <a:t>1. Riskuji maximálně 1-3% svého kapitálu, tzv. Risk </a:t>
            </a:r>
            <a:r>
              <a:rPr lang="cs-CZ" dirty="0"/>
              <a:t>m</a:t>
            </a:r>
            <a:r>
              <a:rPr lang="cs-CZ" dirty="0" smtClean="0"/>
              <a:t>anagement</a:t>
            </a:r>
          </a:p>
          <a:p>
            <a:r>
              <a:rPr lang="cs-CZ" dirty="0" smtClean="0"/>
              <a:t>2.Pokud se dostanu na cílové </a:t>
            </a:r>
            <a:r>
              <a:rPr lang="cs-CZ" dirty="0"/>
              <a:t>z</a:t>
            </a:r>
            <a:r>
              <a:rPr lang="cs-CZ" dirty="0" smtClean="0"/>
              <a:t>hodnocení účtu během první poloviny měsíce, snížím svůj risk management maximálně na 1%.</a:t>
            </a:r>
          </a:p>
          <a:p>
            <a:r>
              <a:rPr lang="cs-CZ" dirty="0" smtClean="0"/>
              <a:t>Pokud jsem ve stresu nebo mám jiný problém, který mě rozrušil na celý den, tak v ten den neobchoduji.</a:t>
            </a:r>
          </a:p>
          <a:p>
            <a:r>
              <a:rPr lang="cs-CZ" dirty="0" smtClean="0"/>
              <a:t> Určím si obchodovací čas, trhům se věnuji maximálně 1 hodinu denně </a:t>
            </a:r>
            <a:r>
              <a:rPr lang="cs-CZ" b="1" dirty="0" smtClean="0"/>
              <a:t>(tento bod je obzvláště důležitý při vysokofrekvenčním obchodování)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37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584960" y="2279904"/>
            <a:ext cx="8331407" cy="523240"/>
          </a:xfrm>
        </p:spPr>
        <p:txBody>
          <a:bodyPr/>
          <a:lstStyle/>
          <a:p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  MĚSÍCE                   ZAČÁTEK      ZHODOCENÍ %          TOTAL</a:t>
            </a:r>
            <a:endParaRPr lang="cs-CZ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07098297"/>
              </p:ext>
            </p:extLst>
          </p:nvPr>
        </p:nvGraphicFramePr>
        <p:xfrm>
          <a:off x="2059034" y="2803144"/>
          <a:ext cx="6953252" cy="2926080"/>
        </p:xfrm>
        <a:graphic>
          <a:graphicData uri="http://schemas.openxmlformats.org/drawingml/2006/table">
            <a:tbl>
              <a:tblPr/>
              <a:tblGrid>
                <a:gridCol w="1738313">
                  <a:extLst>
                    <a:ext uri="{9D8B030D-6E8A-4147-A177-3AD203B41FA5}">
                      <a16:colId xmlns:a16="http://schemas.microsoft.com/office/drawing/2014/main" val="1374580768"/>
                    </a:ext>
                  </a:extLst>
                </a:gridCol>
                <a:gridCol w="1738313">
                  <a:extLst>
                    <a:ext uri="{9D8B030D-6E8A-4147-A177-3AD203B41FA5}">
                      <a16:colId xmlns:a16="http://schemas.microsoft.com/office/drawing/2014/main" val="422557651"/>
                    </a:ext>
                  </a:extLst>
                </a:gridCol>
                <a:gridCol w="1738313">
                  <a:extLst>
                    <a:ext uri="{9D8B030D-6E8A-4147-A177-3AD203B41FA5}">
                      <a16:colId xmlns:a16="http://schemas.microsoft.com/office/drawing/2014/main" val="2857413508"/>
                    </a:ext>
                  </a:extLst>
                </a:gridCol>
                <a:gridCol w="1738313">
                  <a:extLst>
                    <a:ext uri="{9D8B030D-6E8A-4147-A177-3AD203B41FA5}">
                      <a16:colId xmlns:a16="http://schemas.microsoft.com/office/drawing/2014/main" val="25686498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10000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11 500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72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11500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13 225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915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>
                          <a:effectLst/>
                        </a:rPr>
                        <a:t>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13225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15 208.75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108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15208.75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17 490.06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52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17490.06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20 113.57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883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20113.57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23 130.61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313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23130.61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26 600.2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303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26600.2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aseline="0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30 590.23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780367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155700" y="817955"/>
            <a:ext cx="651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Příklad 36 měsíčního plánu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92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/>
          <p:cNvSpPr>
            <a:spLocks noGrp="1"/>
          </p:cNvSpPr>
          <p:nvPr>
            <p:ph type="title"/>
          </p:nvPr>
        </p:nvSpPr>
        <p:spPr>
          <a:xfrm>
            <a:off x="1584960" y="2279904"/>
            <a:ext cx="8331407" cy="523240"/>
          </a:xfrm>
        </p:spPr>
        <p:txBody>
          <a:bodyPr/>
          <a:lstStyle/>
          <a:p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  MĚSÍCE                   ZAČÁTEK      ZHODOCENÍ %          TOTAL</a:t>
            </a:r>
            <a:endParaRPr lang="cs-CZ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74652748"/>
              </p:ext>
            </p:extLst>
          </p:nvPr>
        </p:nvGraphicFramePr>
        <p:xfrm>
          <a:off x="1914142" y="2803144"/>
          <a:ext cx="7098144" cy="3291840"/>
        </p:xfrm>
        <a:graphic>
          <a:graphicData uri="http://schemas.openxmlformats.org/drawingml/2006/table">
            <a:tbl>
              <a:tblPr/>
              <a:tblGrid>
                <a:gridCol w="1774536">
                  <a:extLst>
                    <a:ext uri="{9D8B030D-6E8A-4147-A177-3AD203B41FA5}">
                      <a16:colId xmlns:a16="http://schemas.microsoft.com/office/drawing/2014/main" val="1374580768"/>
                    </a:ext>
                  </a:extLst>
                </a:gridCol>
                <a:gridCol w="1774536">
                  <a:extLst>
                    <a:ext uri="{9D8B030D-6E8A-4147-A177-3AD203B41FA5}">
                      <a16:colId xmlns:a16="http://schemas.microsoft.com/office/drawing/2014/main" val="422557651"/>
                    </a:ext>
                  </a:extLst>
                </a:gridCol>
                <a:gridCol w="1774536">
                  <a:extLst>
                    <a:ext uri="{9D8B030D-6E8A-4147-A177-3AD203B41FA5}">
                      <a16:colId xmlns:a16="http://schemas.microsoft.com/office/drawing/2014/main" val="2857413508"/>
                    </a:ext>
                  </a:extLst>
                </a:gridCol>
                <a:gridCol w="1774536">
                  <a:extLst>
                    <a:ext uri="{9D8B030D-6E8A-4147-A177-3AD203B41FA5}">
                      <a16:colId xmlns:a16="http://schemas.microsoft.com/office/drawing/2014/main" val="25686498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9 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30590.23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35 178.76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72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10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35178.76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40 455.58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583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11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40455.58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46 523.91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915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12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46523.91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53 502.5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108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13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53502.5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61 527.88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52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14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61527.88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70 757.06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883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15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70757.06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81 370.62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313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16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81370.62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93 576.21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303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17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93576.21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>
                          <a:effectLst/>
                        </a:rPr>
                        <a:t>+15%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107 612.64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780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243329" y="2255520"/>
            <a:ext cx="7522464" cy="523240"/>
          </a:xfrm>
        </p:spPr>
        <p:txBody>
          <a:bodyPr/>
          <a:lstStyle/>
          <a:p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  MĚSÍCE                   ZAČÁTEK      ZHODOCENÍ %          TOTAL</a:t>
            </a:r>
            <a:endParaRPr lang="cs-CZ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45488686"/>
              </p:ext>
            </p:extLst>
          </p:nvPr>
        </p:nvGraphicFramePr>
        <p:xfrm>
          <a:off x="2572510" y="2778760"/>
          <a:ext cx="6408944" cy="3657600"/>
        </p:xfrm>
        <a:graphic>
          <a:graphicData uri="http://schemas.openxmlformats.org/drawingml/2006/table">
            <a:tbl>
              <a:tblPr/>
              <a:tblGrid>
                <a:gridCol w="1602236">
                  <a:extLst>
                    <a:ext uri="{9D8B030D-6E8A-4147-A177-3AD203B41FA5}">
                      <a16:colId xmlns:a16="http://schemas.microsoft.com/office/drawing/2014/main" val="1374580768"/>
                    </a:ext>
                  </a:extLst>
                </a:gridCol>
                <a:gridCol w="1602236">
                  <a:extLst>
                    <a:ext uri="{9D8B030D-6E8A-4147-A177-3AD203B41FA5}">
                      <a16:colId xmlns:a16="http://schemas.microsoft.com/office/drawing/2014/main" val="422557651"/>
                    </a:ext>
                  </a:extLst>
                </a:gridCol>
                <a:gridCol w="1602236">
                  <a:extLst>
                    <a:ext uri="{9D8B030D-6E8A-4147-A177-3AD203B41FA5}">
                      <a16:colId xmlns:a16="http://schemas.microsoft.com/office/drawing/2014/main" val="2857413508"/>
                    </a:ext>
                  </a:extLst>
                </a:gridCol>
                <a:gridCol w="1602236">
                  <a:extLst>
                    <a:ext uri="{9D8B030D-6E8A-4147-A177-3AD203B41FA5}">
                      <a16:colId xmlns:a16="http://schemas.microsoft.com/office/drawing/2014/main" val="25686498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>
                          <a:effectLst/>
                        </a:rPr>
                        <a:t>18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107612.64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123 754.54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72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19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123754.54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142 317.72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69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20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142317.72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163 665.37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583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21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163665.37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188 215.18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915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22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188215.18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216 447.46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108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23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216447.46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248 914.58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52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248914.58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286 251.76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883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25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286251.76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329 189.53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313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26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329189.53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378 567.96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303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27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378567.96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+ 15</a:t>
                      </a:r>
                      <a:r>
                        <a:rPr lang="cs-CZ" dirty="0">
                          <a:effectLst/>
                        </a:rPr>
                        <a:t>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435 353.15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780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64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/>
          <p:cNvSpPr>
            <a:spLocks noGrp="1"/>
          </p:cNvSpPr>
          <p:nvPr>
            <p:ph type="title"/>
          </p:nvPr>
        </p:nvSpPr>
        <p:spPr>
          <a:xfrm>
            <a:off x="2243329" y="2255520"/>
            <a:ext cx="7522464" cy="523240"/>
          </a:xfrm>
        </p:spPr>
        <p:txBody>
          <a:bodyPr/>
          <a:lstStyle/>
          <a:p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  MĚSÍCE                   ZAČÁTEK      ZHODOCENÍ %          TOTAL</a:t>
            </a:r>
            <a:endParaRPr lang="cs-CZ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75258984"/>
              </p:ext>
            </p:extLst>
          </p:nvPr>
        </p:nvGraphicFramePr>
        <p:xfrm>
          <a:off x="2572510" y="2778760"/>
          <a:ext cx="6408944" cy="3657600"/>
        </p:xfrm>
        <a:graphic>
          <a:graphicData uri="http://schemas.openxmlformats.org/drawingml/2006/table">
            <a:tbl>
              <a:tblPr/>
              <a:tblGrid>
                <a:gridCol w="1602236">
                  <a:extLst>
                    <a:ext uri="{9D8B030D-6E8A-4147-A177-3AD203B41FA5}">
                      <a16:colId xmlns:a16="http://schemas.microsoft.com/office/drawing/2014/main" val="1374580768"/>
                    </a:ext>
                  </a:extLst>
                </a:gridCol>
                <a:gridCol w="1602236">
                  <a:extLst>
                    <a:ext uri="{9D8B030D-6E8A-4147-A177-3AD203B41FA5}">
                      <a16:colId xmlns:a16="http://schemas.microsoft.com/office/drawing/2014/main" val="422557651"/>
                    </a:ext>
                  </a:extLst>
                </a:gridCol>
                <a:gridCol w="1602236">
                  <a:extLst>
                    <a:ext uri="{9D8B030D-6E8A-4147-A177-3AD203B41FA5}">
                      <a16:colId xmlns:a16="http://schemas.microsoft.com/office/drawing/2014/main" val="2857413508"/>
                    </a:ext>
                  </a:extLst>
                </a:gridCol>
                <a:gridCol w="1602236">
                  <a:extLst>
                    <a:ext uri="{9D8B030D-6E8A-4147-A177-3AD203B41FA5}">
                      <a16:colId xmlns:a16="http://schemas.microsoft.com/office/drawing/2014/main" val="25686498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 dirty="0">
                          <a:effectLst/>
                        </a:rPr>
                        <a:t>28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aseline="0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435353.15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500 656.12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72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29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500656.12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575 754.54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69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575754.54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662 117.72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583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31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662117.72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761 435.38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915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32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761435.38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875 650.68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108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33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875650.68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+15</a:t>
                      </a:r>
                      <a:r>
                        <a:rPr lang="cs-CZ" dirty="0">
                          <a:effectLst/>
                        </a:rPr>
                        <a:t>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1 006 998.29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526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34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1006998.29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1 158 048.03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883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1158048.03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1 331 755.23</a:t>
                      </a:r>
                      <a:endParaRPr lang="cs-CZ" dirty="0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313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cs-CZ">
                          <a:effectLst/>
                        </a:rPr>
                        <a:t>36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dirty="0">
                          <a:effectLst/>
                        </a:rPr>
                        <a:t>1331755.23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+</a:t>
                      </a:r>
                      <a:r>
                        <a:rPr lang="cs-CZ" dirty="0">
                          <a:effectLst/>
                        </a:rPr>
                        <a:t>15%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 smtClean="0">
                          <a:effectLst/>
                        </a:rPr>
                        <a:t> </a:t>
                      </a:r>
                      <a:r>
                        <a:rPr lang="cs-CZ" b="1" u="sng" dirty="0" smtClean="0">
                          <a:solidFill>
                            <a:srgbClr val="FF0000"/>
                          </a:solidFill>
                          <a:effectLst/>
                        </a:rPr>
                        <a:t>1 531 518.52</a:t>
                      </a:r>
                      <a:endParaRPr lang="cs-CZ" b="1" u="sng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303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780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5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 a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Cesta želvy – </a:t>
            </a:r>
            <a:r>
              <a:rPr lang="cs-CZ" dirty="0" err="1" smtClean="0"/>
              <a:t>Curtis</a:t>
            </a:r>
            <a:r>
              <a:rPr lang="cs-CZ" dirty="0" smtClean="0"/>
              <a:t> </a:t>
            </a:r>
            <a:r>
              <a:rPr lang="cs-CZ" dirty="0" err="1" smtClean="0"/>
              <a:t>Faith</a:t>
            </a:r>
            <a:endParaRPr lang="cs-CZ" dirty="0" smtClean="0"/>
          </a:p>
          <a:p>
            <a:r>
              <a:rPr lang="cs-CZ" dirty="0" smtClean="0"/>
              <a:t>Jak se stát disciplinovaným </a:t>
            </a:r>
            <a:r>
              <a:rPr lang="cs-CZ" dirty="0" err="1" smtClean="0"/>
              <a:t>traderem</a:t>
            </a:r>
            <a:r>
              <a:rPr lang="cs-CZ" dirty="0" smtClean="0"/>
              <a:t> – Mark </a:t>
            </a:r>
            <a:r>
              <a:rPr lang="cs-CZ" dirty="0" err="1" smtClean="0"/>
              <a:t>Douglas</a:t>
            </a:r>
            <a:endParaRPr lang="cs-CZ" dirty="0" smtClean="0"/>
          </a:p>
          <a:p>
            <a:r>
              <a:rPr lang="cs-CZ" dirty="0" err="1" smtClean="0"/>
              <a:t>Trading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zone</a:t>
            </a:r>
            <a:r>
              <a:rPr lang="cs-CZ" dirty="0" smtClean="0"/>
              <a:t> – Mark </a:t>
            </a:r>
            <a:r>
              <a:rPr lang="cs-CZ" dirty="0" err="1" smtClean="0"/>
              <a:t>Douglas</a:t>
            </a:r>
            <a:endParaRPr lang="cs-CZ" dirty="0" smtClean="0"/>
          </a:p>
          <a:p>
            <a:r>
              <a:rPr lang="cs-CZ" b="1" dirty="0" smtClean="0"/>
              <a:t>Odkaz pro </a:t>
            </a:r>
            <a:r>
              <a:rPr lang="cs-CZ" b="1" dirty="0"/>
              <a:t>výpočet zhodnocení: https://compounddaily.org/calculator/</a:t>
            </a:r>
          </a:p>
        </p:txBody>
      </p:sp>
    </p:spTree>
    <p:extLst>
      <p:ext uri="{BB962C8B-B14F-4D97-AF65-F5344CB8AC3E}">
        <p14:creationId xmlns:p14="http://schemas.microsoft.com/office/powerpoint/2010/main" val="67801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síň]]</Template>
  <TotalTime>45</TotalTime>
  <Words>525</Words>
  <Application>Microsoft Office PowerPoint</Application>
  <PresentationFormat>Širokoúhlá obrazovka</PresentationFormat>
  <Paragraphs>163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Zasedací místnost Ion</vt:lpstr>
      <vt:lpstr>OBCHODNÍ PLÁN TRADERA</vt:lpstr>
      <vt:lpstr>Pravidla pro obchodování</vt:lpstr>
      <vt:lpstr>  MĚSÍCE                   ZAČÁTEK      ZHODOCENÍ %          TOTAL</vt:lpstr>
      <vt:lpstr>  MĚSÍCE                   ZAČÁTEK      ZHODOCENÍ %          TOTAL</vt:lpstr>
      <vt:lpstr>  MĚSÍCE                   ZAČÁTEK      ZHODOCENÍ %          TOTAL</vt:lpstr>
      <vt:lpstr>  MĚSÍCE                   ZAČÁTEK      ZHODOCENÍ %          TOTAL</vt:lpstr>
      <vt:lpstr>Použitá literatura a odkazy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PLÁN TRADERA</dc:title>
  <dc:creator>Pavel Maniš</dc:creator>
  <cp:lastModifiedBy>Pavel Maniš</cp:lastModifiedBy>
  <cp:revision>7</cp:revision>
  <dcterms:created xsi:type="dcterms:W3CDTF">2020-11-08T11:26:56Z</dcterms:created>
  <dcterms:modified xsi:type="dcterms:W3CDTF">2021-08-28T14:46:44Z</dcterms:modified>
</cp:coreProperties>
</file>